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5" r:id="rId7"/>
    <p:sldId id="264" r:id="rId8"/>
    <p:sldId id="26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#1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Gary Stanley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Gary Stanley – OSD Ctr.</a:t>
            </a:r>
          </a:p>
          <a:p>
            <a:r>
              <a:rPr lang="en-US" dirty="0" smtClean="0"/>
              <a:t>Jason Schmidt – Boeing</a:t>
            </a:r>
          </a:p>
          <a:p>
            <a:r>
              <a:rPr lang="en-US" dirty="0" smtClean="0"/>
              <a:t>Jordan Masters </a:t>
            </a:r>
            <a:r>
              <a:rPr lang="en-US" dirty="0"/>
              <a:t>– U.S. Army RDECOM ARDEC</a:t>
            </a:r>
            <a:endParaRPr lang="en-US" dirty="0" smtClean="0"/>
          </a:p>
          <a:p>
            <a:r>
              <a:rPr lang="en-US" dirty="0" smtClean="0"/>
              <a:t>Harry Diaz Agosto – DCMA</a:t>
            </a:r>
          </a:p>
          <a:p>
            <a:r>
              <a:rPr lang="en-US" dirty="0" smtClean="0"/>
              <a:t>Ian </a:t>
            </a:r>
            <a:r>
              <a:rPr lang="en-US" dirty="0" err="1" smtClean="0"/>
              <a:t>McCammon</a:t>
            </a:r>
            <a:r>
              <a:rPr lang="en-US" dirty="0" smtClean="0"/>
              <a:t> – L3</a:t>
            </a:r>
          </a:p>
          <a:p>
            <a:r>
              <a:rPr lang="en-US" dirty="0" smtClean="0"/>
              <a:t>Don </a:t>
            </a:r>
            <a:r>
              <a:rPr lang="en-US" dirty="0" err="1" smtClean="0"/>
              <a:t>Szczur</a:t>
            </a:r>
            <a:r>
              <a:rPr lang="en-US" dirty="0" smtClean="0"/>
              <a:t> – USI Inc.</a:t>
            </a:r>
          </a:p>
          <a:p>
            <a:r>
              <a:rPr lang="en-US" dirty="0" smtClean="0"/>
              <a:t>Chris </a:t>
            </a:r>
            <a:r>
              <a:rPr lang="en-US" dirty="0" err="1" smtClean="0"/>
              <a:t>Zervas</a:t>
            </a:r>
            <a:r>
              <a:rPr lang="en-US" dirty="0" smtClean="0"/>
              <a:t> – Boeing</a:t>
            </a:r>
          </a:p>
          <a:p>
            <a:r>
              <a:rPr lang="en-US" dirty="0" smtClean="0"/>
              <a:t>Paul Snyder – U.S. Army RDECOM CERDEC</a:t>
            </a:r>
          </a:p>
          <a:p>
            <a:r>
              <a:rPr lang="en-US" dirty="0" smtClean="0"/>
              <a:t>Les Andersen – OSD Ctr.</a:t>
            </a:r>
          </a:p>
          <a:p>
            <a:r>
              <a:rPr lang="en-US" dirty="0" smtClean="0"/>
              <a:t>Philip Specht – Boeing</a:t>
            </a:r>
          </a:p>
          <a:p>
            <a:r>
              <a:rPr lang="en-US" dirty="0" smtClean="0"/>
              <a:t>John Rizzo – P&amp;W-UTC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2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MRL WG 2018 Activities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37" y="1498365"/>
            <a:ext cx="8755982" cy="5171942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Team Recommendations</a:t>
            </a:r>
          </a:p>
          <a:p>
            <a:pPr lvl="2"/>
            <a:r>
              <a:rPr lang="en-US" dirty="0" smtClean="0"/>
              <a:t>Add appendices to MRL </a:t>
            </a:r>
            <a:r>
              <a:rPr lang="en-US" dirty="0" err="1" smtClean="0"/>
              <a:t>Deskbook</a:t>
            </a:r>
            <a:r>
              <a:rPr lang="en-US" dirty="0" smtClean="0"/>
              <a:t>: Relevant Docs &amp; Standards, Best Practices</a:t>
            </a:r>
          </a:p>
          <a:p>
            <a:pPr lvl="3"/>
            <a:r>
              <a:rPr lang="en-US" dirty="0" smtClean="0"/>
              <a:t>AS9100D, ISO 31000?, AS6500, MIL-HDBK-896A, DI-MGMT-81889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EHS/ESH paragraph to include industry threads/sub-threads</a:t>
            </a:r>
          </a:p>
          <a:p>
            <a:pPr lvl="2"/>
            <a:r>
              <a:rPr lang="en-US" dirty="0" smtClean="0"/>
              <a:t>Invite S&amp;T practitioners/science managers to the MRL WG to discuss MRL 1-3 Criteria</a:t>
            </a:r>
          </a:p>
          <a:p>
            <a:pPr lvl="2"/>
            <a:r>
              <a:rPr lang="en-US" dirty="0" smtClean="0"/>
              <a:t>Invite Industry to explain value add of EHS to MRA Process</a:t>
            </a:r>
          </a:p>
          <a:p>
            <a:pPr lvl="2"/>
            <a:r>
              <a:rPr lang="en-US" dirty="0" smtClean="0"/>
              <a:t>Invite DCMA to brief roles, responsibilities, capabilities to implement/assess MRLs</a:t>
            </a:r>
          </a:p>
          <a:p>
            <a:pPr lvl="2"/>
            <a:r>
              <a:rPr lang="en-US" dirty="0" smtClean="0"/>
              <a:t>MRL Users Guide refinements &amp; details for MRLs 1-3: </a:t>
            </a:r>
          </a:p>
          <a:p>
            <a:pPr lvl="3"/>
            <a:r>
              <a:rPr lang="en-US" dirty="0" smtClean="0"/>
              <a:t>Definitions (“</a:t>
            </a:r>
            <a:r>
              <a:rPr lang="en-US" dirty="0" smtClean="0"/>
              <a:t>Materials”, </a:t>
            </a:r>
            <a:r>
              <a:rPr lang="en-US" dirty="0" smtClean="0"/>
              <a:t>“Special Handling”, </a:t>
            </a:r>
            <a:r>
              <a:rPr lang="en-US" dirty="0" smtClean="0"/>
              <a:t>“Regulatory”, </a:t>
            </a:r>
            <a:r>
              <a:rPr lang="en-US" dirty="0" smtClean="0"/>
              <a:t>“Workforce”, </a:t>
            </a:r>
            <a:r>
              <a:rPr lang="en-US" dirty="0" smtClean="0"/>
              <a:t>“Experimentation” &amp; “Feasibility”)</a:t>
            </a:r>
          </a:p>
          <a:p>
            <a:pPr lvl="2"/>
            <a:r>
              <a:rPr lang="en-US" dirty="0" smtClean="0"/>
              <a:t>Global scrub of the MRL Criteria Matrix </a:t>
            </a:r>
            <a:r>
              <a:rPr lang="en-US" dirty="0" smtClean="0"/>
              <a:t>to increase consistency</a:t>
            </a:r>
            <a:endParaRPr lang="en-US" dirty="0" smtClean="0"/>
          </a:p>
          <a:p>
            <a:pPr lvl="3"/>
            <a:r>
              <a:rPr lang="en-US" dirty="0" smtClean="0"/>
              <a:t>Past tense vs. present tense</a:t>
            </a:r>
          </a:p>
          <a:p>
            <a:pPr lvl="3"/>
            <a:r>
              <a:rPr lang="en-US" dirty="0" smtClean="0"/>
              <a:t>Statements vs. questions</a:t>
            </a:r>
          </a:p>
          <a:p>
            <a:pPr lvl="3"/>
            <a:r>
              <a:rPr lang="en-US" dirty="0"/>
              <a:t>Enterprise </a:t>
            </a:r>
            <a:r>
              <a:rPr lang="en-US" dirty="0" smtClean="0"/>
              <a:t>Nomenclature</a:t>
            </a:r>
          </a:p>
          <a:p>
            <a:pPr lvl="3"/>
            <a:r>
              <a:rPr lang="en-US" dirty="0" smtClean="0"/>
              <a:t>Multiple questions within a single criterion</a:t>
            </a:r>
            <a:endParaRPr lang="en-US" dirty="0"/>
          </a:p>
          <a:p>
            <a:pPr lvl="2"/>
            <a:r>
              <a:rPr lang="en-US" dirty="0" smtClean="0"/>
              <a:t>Pilot EHS/ESH on Government projects</a:t>
            </a:r>
          </a:p>
          <a:p>
            <a:pPr lvl="3"/>
            <a:r>
              <a:rPr lang="en-US" dirty="0" smtClean="0"/>
              <a:t>Consider adding as separate thread/sub-thread based on feedback</a:t>
            </a:r>
          </a:p>
          <a:p>
            <a:pPr lvl="2"/>
            <a:r>
              <a:rPr lang="en-US" dirty="0" smtClean="0"/>
              <a:t>Do post-mortems on failed projects</a:t>
            </a:r>
          </a:p>
          <a:p>
            <a:pPr lvl="2"/>
            <a:r>
              <a:rPr lang="en-US" dirty="0" smtClean="0"/>
              <a:t>Need to revisit Vision/Mission/Goals/Objectives of the MRL Working Group (Government/Industry)</a:t>
            </a:r>
          </a:p>
          <a:p>
            <a:pPr lvl="3"/>
            <a:r>
              <a:rPr lang="en-US" dirty="0" smtClean="0"/>
              <a:t>Strategic Plan?</a:t>
            </a:r>
          </a:p>
          <a:p>
            <a:pPr lvl="3"/>
            <a:r>
              <a:rPr lang="en-US" dirty="0" smtClean="0"/>
              <a:t>Charter?</a:t>
            </a:r>
          </a:p>
          <a:p>
            <a:pPr lvl="2"/>
            <a:r>
              <a:rPr lang="en-US" dirty="0" smtClean="0"/>
              <a:t>MRL Implementation/Deployment (# of DoD programs using MRLs)</a:t>
            </a:r>
          </a:p>
          <a:p>
            <a:pPr lvl="2"/>
            <a:r>
              <a:rPr lang="en-US" dirty="0" smtClean="0"/>
              <a:t>Study of MRL Implementation across Industry and DoD to identify Best Practices and opportunities for refinement/commonality.</a:t>
            </a:r>
          </a:p>
        </p:txBody>
      </p:sp>
    </p:spTree>
    <p:extLst>
      <p:ext uri="{BB962C8B-B14F-4D97-AF65-F5344CB8AC3E}">
        <p14:creationId xmlns:p14="http://schemas.microsoft.com/office/powerpoint/2010/main" val="169970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Matrix Change</a:t>
            </a:r>
            <a:br>
              <a:rPr lang="en-US" dirty="0" smtClean="0"/>
            </a:br>
            <a:r>
              <a:rPr lang="en-US" sz="3100" dirty="0"/>
              <a:t>MRL </a:t>
            </a:r>
            <a:r>
              <a:rPr lang="en-US" sz="3100" dirty="0" smtClean="0"/>
              <a:t>1-3 </a:t>
            </a:r>
            <a:r>
              <a:rPr lang="en-US" sz="3100" dirty="0"/>
              <a:t>Criteria additions/changes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825625"/>
            <a:ext cx="8607753" cy="4762744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proposed additional criteria</a:t>
            </a:r>
          </a:p>
          <a:p>
            <a:pPr lvl="2"/>
            <a:r>
              <a:rPr lang="en-US" sz="2600" dirty="0"/>
              <a:t>Is this change value added: </a:t>
            </a:r>
            <a:r>
              <a:rPr lang="en-US" sz="2600" b="1" u="sng" dirty="0" smtClean="0"/>
              <a:t>Yes, but changes needed</a:t>
            </a:r>
            <a:endParaRPr lang="en-US" sz="2600" b="1" u="sng" dirty="0" smtClean="0"/>
          </a:p>
          <a:p>
            <a:pPr lvl="3"/>
            <a:r>
              <a:rPr lang="en-US" sz="2400" dirty="0" smtClean="0"/>
              <a:t>Recommendations included in attached file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592614"/>
              </p:ext>
            </p:extLst>
          </p:nvPr>
        </p:nvGraphicFramePr>
        <p:xfrm>
          <a:off x="3212123" y="3922468"/>
          <a:ext cx="2719754" cy="22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2123" y="3922468"/>
                        <a:ext cx="2719754" cy="2294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56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Matrix Change</a:t>
            </a:r>
            <a:br>
              <a:rPr lang="en-US" dirty="0" smtClean="0"/>
            </a:br>
            <a:r>
              <a:rPr lang="en-US" dirty="0" smtClean="0"/>
              <a:t>MRL 4 Criteria changes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" y="1825625"/>
            <a:ext cx="8718955" cy="4633790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Team Assessment of proposed additional criteria</a:t>
            </a:r>
          </a:p>
          <a:p>
            <a:pPr lvl="2"/>
            <a:r>
              <a:rPr lang="en-US" sz="2800" dirty="0" smtClean="0"/>
              <a:t>Is this change value added: </a:t>
            </a:r>
            <a:r>
              <a:rPr lang="en-US" sz="2800" b="1" u="sng" dirty="0" smtClean="0"/>
              <a:t>Yes, but changes needed</a:t>
            </a:r>
          </a:p>
          <a:p>
            <a:pPr lvl="3"/>
            <a:r>
              <a:rPr lang="en-US" dirty="0" smtClean="0"/>
              <a:t>Recommendations included in attached file on previous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AS6500/MRL Integration to MRL </a:t>
            </a:r>
            <a:r>
              <a:rPr lang="en-US" dirty="0" err="1" smtClean="0"/>
              <a:t>Deskbook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825625"/>
            <a:ext cx="8384721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proposed </a:t>
            </a:r>
            <a:r>
              <a:rPr lang="en-US" sz="2800" dirty="0" err="1" smtClean="0"/>
              <a:t>Deskbook</a:t>
            </a:r>
            <a:r>
              <a:rPr lang="en-US" sz="2800" dirty="0" smtClean="0"/>
              <a:t> change</a:t>
            </a:r>
          </a:p>
          <a:p>
            <a:pPr lvl="2"/>
            <a:r>
              <a:rPr lang="en-US" sz="2800" dirty="0"/>
              <a:t>Is this change value added: </a:t>
            </a:r>
            <a:r>
              <a:rPr lang="en-US" sz="2800" b="1" u="sng" dirty="0" smtClean="0"/>
              <a:t>Yes</a:t>
            </a:r>
            <a:endParaRPr lang="en-US" sz="2800" b="1" u="sng" dirty="0"/>
          </a:p>
          <a:p>
            <a:pPr lvl="3"/>
            <a:r>
              <a:rPr lang="en-US" sz="2600" dirty="0" smtClean="0"/>
              <a:t>Recommendations included in attached file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340402"/>
              </p:ext>
            </p:extLst>
          </p:nvPr>
        </p:nvGraphicFramePr>
        <p:xfrm>
          <a:off x="3311769" y="3992807"/>
          <a:ext cx="2520462" cy="212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1769" y="3992807"/>
                        <a:ext cx="2520462" cy="2126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56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Environmental, Safety, and Health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1" y="1825625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on how </a:t>
            </a:r>
            <a:r>
              <a:rPr lang="en-US" sz="2800" dirty="0"/>
              <a:t>to </a:t>
            </a:r>
            <a:r>
              <a:rPr lang="en-US" sz="2800" dirty="0" smtClean="0"/>
              <a:t>incorporate </a:t>
            </a:r>
            <a:r>
              <a:rPr lang="en-US" sz="2800" dirty="0"/>
              <a:t>EHS into the MRL body of knowledge (BOK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1200150" lvl="2" indent="-285750"/>
            <a:r>
              <a:rPr lang="en-US" sz="2600" dirty="0" smtClean="0"/>
              <a:t>How should EHS be incorporated into MRL BOK</a:t>
            </a:r>
            <a:r>
              <a:rPr lang="en-US" sz="2600" dirty="0" smtClean="0"/>
              <a:t>?</a:t>
            </a:r>
          </a:p>
          <a:p>
            <a:pPr marL="1657350" lvl="3" indent="-285750"/>
            <a:r>
              <a:rPr lang="en-US" sz="2400" dirty="0" smtClean="0"/>
              <a:t>Start by just adding emphasis in D.4 and H.2 (see attached file)</a:t>
            </a:r>
            <a:endParaRPr lang="en-US" sz="2600" dirty="0" smtClean="0"/>
          </a:p>
          <a:p>
            <a:pPr marL="1200150" lvl="2" indent="-285750"/>
            <a:r>
              <a:rPr lang="en-US" sz="2600" dirty="0" smtClean="0"/>
              <a:t>Recommended MRL WG future actions</a:t>
            </a:r>
            <a:r>
              <a:rPr lang="en-US" sz="2600" dirty="0" smtClean="0"/>
              <a:t>?</a:t>
            </a:r>
          </a:p>
          <a:p>
            <a:pPr marL="1657350" lvl="3" indent="-285750"/>
            <a:r>
              <a:rPr lang="en-US" sz="2400" dirty="0" smtClean="0"/>
              <a:t>Pilot on government projects </a:t>
            </a:r>
            <a:r>
              <a:rPr lang="en-US" sz="2400" dirty="0"/>
              <a:t>(ARDEC Lead)</a:t>
            </a:r>
          </a:p>
          <a:p>
            <a:pPr marL="1657350" lvl="3" indent="-285750"/>
            <a:r>
              <a:rPr lang="en-US" sz="2400" dirty="0" smtClean="0"/>
              <a:t>Industry brief benefits to MRL WG </a:t>
            </a:r>
          </a:p>
          <a:p>
            <a:pPr marL="1657350" lvl="3" indent="-285750"/>
            <a:r>
              <a:rPr lang="en-US" sz="2400" dirty="0" smtClean="0"/>
              <a:t>Add industry Best Practice as appendix to MRL </a:t>
            </a:r>
            <a:r>
              <a:rPr lang="en-US" sz="2400" dirty="0" err="1" smtClean="0"/>
              <a:t>Deskbook</a:t>
            </a:r>
            <a:r>
              <a:rPr lang="en-US" sz="2400" dirty="0" smtClean="0"/>
              <a:t> (Industry Lead)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975798"/>
              </p:ext>
            </p:extLst>
          </p:nvPr>
        </p:nvGraphicFramePr>
        <p:xfrm>
          <a:off x="7127508" y="554580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27508" y="554580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781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Overall Feedback on Workshop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13219" cy="4863933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Team Assessment of workshop (comments/suggestions)</a:t>
            </a:r>
          </a:p>
          <a:p>
            <a:pPr lvl="2"/>
            <a:r>
              <a:rPr lang="en-US" dirty="0" smtClean="0"/>
              <a:t>2 days was fantastic!!!</a:t>
            </a:r>
            <a:endParaRPr lang="en-US" dirty="0" smtClean="0"/>
          </a:p>
          <a:p>
            <a:pPr lvl="2"/>
            <a:r>
              <a:rPr lang="en-US" dirty="0" smtClean="0"/>
              <a:t>Break-out session team leads should rotate… industry should lead too</a:t>
            </a:r>
            <a:endParaRPr lang="en-US" dirty="0" smtClean="0"/>
          </a:p>
          <a:p>
            <a:pPr lvl="2"/>
            <a:r>
              <a:rPr lang="en-US" dirty="0" smtClean="0"/>
              <a:t>Need refreshments   </a:t>
            </a:r>
          </a:p>
          <a:p>
            <a:pPr lvl="2"/>
            <a:r>
              <a:rPr lang="en-US" dirty="0" smtClean="0"/>
              <a:t>Location was good</a:t>
            </a:r>
            <a:endParaRPr lang="en-US" dirty="0" smtClean="0"/>
          </a:p>
          <a:p>
            <a:pPr lvl="2"/>
            <a:r>
              <a:rPr lang="en-US" dirty="0" smtClean="0"/>
              <a:t>Need to ensure we have the right participation within the user  community at the workshop</a:t>
            </a:r>
          </a:p>
          <a:p>
            <a:pPr lvl="3"/>
            <a:r>
              <a:rPr lang="en-US" dirty="0" smtClean="0"/>
              <a:t>Need to develop a better Outreach process</a:t>
            </a:r>
          </a:p>
          <a:p>
            <a:pPr lvl="3"/>
            <a:r>
              <a:rPr lang="en-US" dirty="0" smtClean="0"/>
              <a:t>Implement some sort of feedback mechanism as an RSVP for attendance</a:t>
            </a:r>
          </a:p>
          <a:p>
            <a:pPr lvl="2"/>
            <a:r>
              <a:rPr lang="en-US" dirty="0" smtClean="0"/>
              <a:t>More data (good/bad) should be presented at workshop to help with decision making, strategy development, goal setting</a:t>
            </a:r>
          </a:p>
          <a:p>
            <a:pPr lvl="2"/>
            <a:r>
              <a:rPr lang="en-US" dirty="0" smtClean="0"/>
              <a:t>Need to improve Reporting/Communication. Mission, objective, what did we accomplish? Etc.</a:t>
            </a:r>
          </a:p>
          <a:p>
            <a:pPr lvl="3"/>
            <a:r>
              <a:rPr lang="en-US" dirty="0" smtClean="0"/>
              <a:t>Group Photo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5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4867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passionate discussion about content of MRL Criteria</a:t>
            </a:r>
            <a:endParaRPr lang="en-US" dirty="0"/>
          </a:p>
          <a:p>
            <a:r>
              <a:rPr lang="en-US" dirty="0" smtClean="0"/>
              <a:t>See a transition where Industry may be driving changes to MRL BOK more than DoD</a:t>
            </a:r>
          </a:p>
        </p:txBody>
      </p:sp>
    </p:spTree>
    <p:extLst>
      <p:ext uri="{BB962C8B-B14F-4D97-AF65-F5344CB8AC3E}">
        <p14:creationId xmlns:p14="http://schemas.microsoft.com/office/powerpoint/2010/main" val="302035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542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Microsoft Excel Worksheet</vt:lpstr>
      <vt:lpstr>Microsoft Word Document</vt:lpstr>
      <vt:lpstr>Team #1</vt:lpstr>
      <vt:lpstr>Team Members</vt:lpstr>
      <vt:lpstr>Workshop Feedback MRL WG 2018 Activities</vt:lpstr>
      <vt:lpstr>Feedback on Proposed Matrix Change MRL 1-3 Criteria additions/changes</vt:lpstr>
      <vt:lpstr>Feedback on Proposed Matrix Change MRL 4 Criteria changes</vt:lpstr>
      <vt:lpstr>Feedback on Proposed AS6500/MRL Integration to MRL Deskbook</vt:lpstr>
      <vt:lpstr>Workshop Feedback Environmental, Safety, and Health</vt:lpstr>
      <vt:lpstr>Overall Feedback on Workshop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(e.g. S&amp;T, Limited Prod., Sustainment, Industry)</dc:title>
  <dc:creator>gary stanley</dc:creator>
  <cp:lastModifiedBy>Masters, Jordan J Mr CIV US USA</cp:lastModifiedBy>
  <cp:revision>60</cp:revision>
  <dcterms:created xsi:type="dcterms:W3CDTF">2015-08-06T14:30:24Z</dcterms:created>
  <dcterms:modified xsi:type="dcterms:W3CDTF">2017-09-27T15:45:32Z</dcterms:modified>
</cp:coreProperties>
</file>